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DM Sans Medium"/>
      <p:regular r:id="rId15"/>
    </p:embeddedFont>
    <p:embeddedFont>
      <p:font typeface="DM Sans Medium"/>
      <p:regular r:id="rId16"/>
    </p:embeddedFont>
    <p:embeddedFont>
      <p:font typeface="DM Sans Medium"/>
      <p:regular r:id="rId17"/>
    </p:embeddedFont>
    <p:embeddedFont>
      <p:font typeface="DM Sans Medium"/>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4-1.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06987"/>
            <a:ext cx="7556421" cy="2934653"/>
          </a:xfrm>
          <a:prstGeom prst="rect">
            <a:avLst/>
          </a:prstGeom>
          <a:noFill/>
          <a:ln/>
        </p:spPr>
        <p:txBody>
          <a:bodyPr wrap="square" lIns="0" tIns="0" rIns="0" bIns="0" rtlCol="0" anchor="t"/>
          <a:lstStyle/>
          <a:p>
            <a:pPr indent="0" marL="0">
              <a:lnSpc>
                <a:spcPts val="7700"/>
              </a:lnSpc>
              <a:buNone/>
            </a:pPr>
            <a:r>
              <a:rPr lang="en-US" sz="6150" dirty="0">
                <a:solidFill>
                  <a:srgbClr val="F7F7F8"/>
                </a:solidFill>
                <a:latin typeface="DM Sans Medium" pitchFamily="34" charset="0"/>
                <a:ea typeface="DM Sans Medium" pitchFamily="34" charset="-122"/>
                <a:cs typeface="DM Sans Medium" pitchFamily="34" charset="-120"/>
              </a:rPr>
              <a:t>Online Flower and Gift Ordering System</a:t>
            </a:r>
            <a:endParaRPr lang="en-US" sz="6150" dirty="0"/>
          </a:p>
        </p:txBody>
      </p:sp>
      <p:sp>
        <p:nvSpPr>
          <p:cNvPr id="4" name="Text 1"/>
          <p:cNvSpPr/>
          <p:nvPr/>
        </p:nvSpPr>
        <p:spPr>
          <a:xfrm>
            <a:off x="6280190" y="4881801"/>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Discover our seamless and user-friendly platform for ordering flowers, gifts, and more. With a wide selection and reliable delivery, we strive to make every occasion special.</a:t>
            </a:r>
            <a:endParaRPr lang="en-US" sz="1750" dirty="0"/>
          </a:p>
        </p:txBody>
      </p:sp>
      <p:sp>
        <p:nvSpPr>
          <p:cNvPr id="5" name="Shape 2"/>
          <p:cNvSpPr/>
          <p:nvPr/>
        </p:nvSpPr>
        <p:spPr>
          <a:xfrm>
            <a:off x="6280190" y="6242566"/>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6250186"/>
            <a:ext cx="347663" cy="347663"/>
          </a:xfrm>
          <a:prstGeom prst="rect">
            <a:avLst/>
          </a:prstGeom>
        </p:spPr>
      </p:pic>
      <p:sp>
        <p:nvSpPr>
          <p:cNvPr id="7" name="Text 3"/>
          <p:cNvSpPr/>
          <p:nvPr/>
        </p:nvSpPr>
        <p:spPr>
          <a:xfrm>
            <a:off x="6756440" y="6225659"/>
            <a:ext cx="2598063" cy="396835"/>
          </a:xfrm>
          <a:prstGeom prst="rect">
            <a:avLst/>
          </a:prstGeom>
          <a:noFill/>
          <a:ln/>
        </p:spPr>
        <p:txBody>
          <a:bodyPr wrap="none" lIns="0" tIns="0" rIns="0" bIns="0" rtlCol="0" anchor="t"/>
          <a:lstStyle/>
          <a:p>
            <a:pPr algn="l" indent="0" marL="0">
              <a:lnSpc>
                <a:spcPts val="3100"/>
              </a:lnSpc>
              <a:buNone/>
            </a:pPr>
            <a:r>
              <a:rPr lang="en-US" sz="2200" b="1" dirty="0">
                <a:solidFill>
                  <a:srgbClr val="D6D9D7"/>
                </a:solidFill>
                <a:latin typeface="Inter Bold" pitchFamily="34" charset="0"/>
                <a:ea typeface="Inter Bold" pitchFamily="34" charset="-122"/>
                <a:cs typeface="Inter Bold" pitchFamily="34" charset="-120"/>
              </a:rPr>
              <a:t>by Praveen Kumar.</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65421"/>
            <a:ext cx="7180183" cy="708779"/>
          </a:xfrm>
          <a:prstGeom prst="rect">
            <a:avLst/>
          </a:prstGeom>
          <a:noFill/>
          <a:ln/>
        </p:spPr>
        <p:txBody>
          <a:bodyPr wrap="none" lIns="0" tIns="0" rIns="0" bIns="0" rtlCol="0" anchor="t"/>
          <a:lstStyle/>
          <a:p>
            <a:pPr indent="0" marL="0">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Introduction to our Service</a:t>
            </a:r>
            <a:endParaRPr lang="en-US" sz="4450" dirty="0"/>
          </a:p>
        </p:txBody>
      </p:sp>
      <p:sp>
        <p:nvSpPr>
          <p:cNvPr id="4" name="Shape 1"/>
          <p:cNvSpPr/>
          <p:nvPr/>
        </p:nvSpPr>
        <p:spPr>
          <a:xfrm>
            <a:off x="793790" y="2769513"/>
            <a:ext cx="510302" cy="510302"/>
          </a:xfrm>
          <a:prstGeom prst="roundRect">
            <a:avLst>
              <a:gd name="adj" fmla="val 6667"/>
            </a:avLst>
          </a:prstGeom>
          <a:solidFill>
            <a:srgbClr val="4C5052"/>
          </a:solidFill>
          <a:ln/>
        </p:spPr>
      </p:sp>
      <p:sp>
        <p:nvSpPr>
          <p:cNvPr id="5" name="Text 2"/>
          <p:cNvSpPr/>
          <p:nvPr/>
        </p:nvSpPr>
        <p:spPr>
          <a:xfrm>
            <a:off x="993100" y="2854523"/>
            <a:ext cx="111681" cy="340281"/>
          </a:xfrm>
          <a:prstGeom prst="rect">
            <a:avLst/>
          </a:prstGeom>
          <a:noFill/>
          <a:ln/>
        </p:spPr>
        <p:txBody>
          <a:bodyPr wrap="none" lIns="0" tIns="0" rIns="0" bIns="0" rtlCol="0" anchor="t"/>
          <a:lstStyle/>
          <a:p>
            <a:pPr algn="ctr" indent="0" marL="0">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6" name="Text 3"/>
          <p:cNvSpPr/>
          <p:nvPr/>
        </p:nvSpPr>
        <p:spPr>
          <a:xfrm>
            <a:off x="1530906" y="2769513"/>
            <a:ext cx="2927747" cy="708660"/>
          </a:xfrm>
          <a:prstGeom prst="rect">
            <a:avLst/>
          </a:prstGeom>
          <a:noFill/>
          <a:ln/>
        </p:spPr>
        <p:txBody>
          <a:bodyPr wrap="square" lIns="0" tIns="0" rIns="0" bIns="0" rtlCol="0" anchor="t"/>
          <a:lstStyle/>
          <a:p>
            <a:pPr indent="0" marL="0">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Comprehensive Catalog</a:t>
            </a:r>
            <a:endParaRPr lang="en-US" sz="2200" dirty="0"/>
          </a:p>
        </p:txBody>
      </p:sp>
      <p:sp>
        <p:nvSpPr>
          <p:cNvPr id="7" name="Text 4"/>
          <p:cNvSpPr/>
          <p:nvPr/>
        </p:nvSpPr>
        <p:spPr>
          <a:xfrm>
            <a:off x="1530906" y="3614261"/>
            <a:ext cx="2927747" cy="1451610"/>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Browse our extensive collection of fresh flowers, plants, and thoughtful gifts for any event.</a:t>
            </a:r>
            <a:endParaRPr lang="en-US" sz="1750" dirty="0"/>
          </a:p>
        </p:txBody>
      </p:sp>
      <p:sp>
        <p:nvSpPr>
          <p:cNvPr id="8" name="Shape 5"/>
          <p:cNvSpPr/>
          <p:nvPr/>
        </p:nvSpPr>
        <p:spPr>
          <a:xfrm>
            <a:off x="4685467" y="2769513"/>
            <a:ext cx="510302" cy="510302"/>
          </a:xfrm>
          <a:prstGeom prst="roundRect">
            <a:avLst>
              <a:gd name="adj" fmla="val 6667"/>
            </a:avLst>
          </a:prstGeom>
          <a:solidFill>
            <a:srgbClr val="4C5052"/>
          </a:solidFill>
          <a:ln/>
        </p:spPr>
      </p:sp>
      <p:sp>
        <p:nvSpPr>
          <p:cNvPr id="9" name="Text 6"/>
          <p:cNvSpPr/>
          <p:nvPr/>
        </p:nvSpPr>
        <p:spPr>
          <a:xfrm>
            <a:off x="4842391" y="2854523"/>
            <a:ext cx="196334" cy="340281"/>
          </a:xfrm>
          <a:prstGeom prst="rect">
            <a:avLst/>
          </a:prstGeom>
          <a:noFill/>
          <a:ln/>
        </p:spPr>
        <p:txBody>
          <a:bodyPr wrap="none" lIns="0" tIns="0" rIns="0" bIns="0" rtlCol="0" anchor="t"/>
          <a:lstStyle/>
          <a:p>
            <a:pPr algn="ctr" indent="0" marL="0">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0" name="Text 7"/>
          <p:cNvSpPr/>
          <p:nvPr/>
        </p:nvSpPr>
        <p:spPr>
          <a:xfrm>
            <a:off x="5422583" y="276951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Convenient Ordering</a:t>
            </a:r>
            <a:endParaRPr lang="en-US" sz="2200" dirty="0"/>
          </a:p>
        </p:txBody>
      </p:sp>
      <p:sp>
        <p:nvSpPr>
          <p:cNvPr id="11" name="Text 8"/>
          <p:cNvSpPr/>
          <p:nvPr/>
        </p:nvSpPr>
        <p:spPr>
          <a:xfrm>
            <a:off x="5422583" y="3259931"/>
            <a:ext cx="2927747" cy="1451610"/>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Easily place orders through our user-friendly website or mobile app, anytime, anywhere.</a:t>
            </a:r>
            <a:endParaRPr lang="en-US" sz="1750" dirty="0"/>
          </a:p>
        </p:txBody>
      </p:sp>
      <p:sp>
        <p:nvSpPr>
          <p:cNvPr id="12" name="Shape 9"/>
          <p:cNvSpPr/>
          <p:nvPr/>
        </p:nvSpPr>
        <p:spPr>
          <a:xfrm>
            <a:off x="793790" y="5547836"/>
            <a:ext cx="510302" cy="510302"/>
          </a:xfrm>
          <a:prstGeom prst="roundRect">
            <a:avLst>
              <a:gd name="adj" fmla="val 6667"/>
            </a:avLst>
          </a:prstGeom>
          <a:solidFill>
            <a:srgbClr val="4C5052"/>
          </a:solidFill>
          <a:ln/>
        </p:spPr>
      </p:sp>
      <p:sp>
        <p:nvSpPr>
          <p:cNvPr id="13" name="Text 10"/>
          <p:cNvSpPr/>
          <p:nvPr/>
        </p:nvSpPr>
        <p:spPr>
          <a:xfrm>
            <a:off x="947857" y="5632847"/>
            <a:ext cx="202168" cy="340281"/>
          </a:xfrm>
          <a:prstGeom prst="rect">
            <a:avLst/>
          </a:prstGeom>
          <a:noFill/>
          <a:ln/>
        </p:spPr>
        <p:txBody>
          <a:bodyPr wrap="none" lIns="0" tIns="0" rIns="0" bIns="0" rtlCol="0" anchor="t"/>
          <a:lstStyle/>
          <a:p>
            <a:pPr algn="ctr" indent="0" marL="0">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4" name="Text 11"/>
          <p:cNvSpPr/>
          <p:nvPr/>
        </p:nvSpPr>
        <p:spPr>
          <a:xfrm>
            <a:off x="1530906" y="554783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Fast Delivery</a:t>
            </a:r>
            <a:endParaRPr lang="en-US" sz="2200" dirty="0"/>
          </a:p>
        </p:txBody>
      </p:sp>
      <p:sp>
        <p:nvSpPr>
          <p:cNvPr id="15" name="Text 12"/>
          <p:cNvSpPr/>
          <p:nvPr/>
        </p:nvSpPr>
        <p:spPr>
          <a:xfrm>
            <a:off x="1530906" y="6038255"/>
            <a:ext cx="6819305" cy="725805"/>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Count on timely and reliable delivery to your doorstep or the recipient's location.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39960"/>
            <a:ext cx="7897416" cy="708779"/>
          </a:xfrm>
          <a:prstGeom prst="rect">
            <a:avLst/>
          </a:prstGeom>
          <a:noFill/>
          <a:ln/>
        </p:spPr>
        <p:txBody>
          <a:bodyPr wrap="none" lIns="0" tIns="0" rIns="0" bIns="0" rtlCol="0" anchor="t"/>
          <a:lstStyle/>
          <a:p>
            <a:pPr indent="0" marL="0">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Key Features and Capabilities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Customization</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Personalize your orders with custom notes, gift wrapping, and add-ons to make each delivery truly unique.</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Subscription Options</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Enjoy the convenience of regular flower or gift deliveries with our flexible subscription plans.</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Real-Time Tracking</a:t>
            </a:r>
            <a:endParaRPr lang="en-US" sz="2200" dirty="0"/>
          </a:p>
        </p:txBody>
      </p:sp>
      <p:sp>
        <p:nvSpPr>
          <p:cNvPr id="8" name="Text 6"/>
          <p:cNvSpPr/>
          <p:nvPr/>
        </p:nvSpPr>
        <p:spPr>
          <a:xfrm>
            <a:off x="9872067" y="4396859"/>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Stay informed about your order's progress through live updates and delivery notifications.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858679"/>
            <a:ext cx="5748099" cy="708779"/>
          </a:xfrm>
          <a:prstGeom prst="rect">
            <a:avLst/>
          </a:prstGeom>
          <a:noFill/>
          <a:ln/>
        </p:spPr>
        <p:txBody>
          <a:bodyPr wrap="none" lIns="0" tIns="0" rIns="0" bIns="0" rtlCol="0" anchor="t"/>
          <a:lstStyle/>
          <a:p>
            <a:pPr indent="0" marL="0">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The Ordering Process</a:t>
            </a:r>
            <a:endParaRPr lang="en-US" sz="4450" dirty="0"/>
          </a:p>
        </p:txBody>
      </p:sp>
      <p:sp>
        <p:nvSpPr>
          <p:cNvPr id="4" name="Shape 1"/>
          <p:cNvSpPr/>
          <p:nvPr/>
        </p:nvSpPr>
        <p:spPr>
          <a:xfrm>
            <a:off x="1118711" y="1907619"/>
            <a:ext cx="30480" cy="5463183"/>
          </a:xfrm>
          <a:prstGeom prst="roundRect">
            <a:avLst>
              <a:gd name="adj" fmla="val 111628"/>
            </a:avLst>
          </a:prstGeom>
          <a:solidFill>
            <a:srgbClr val="65696B"/>
          </a:solidFill>
          <a:ln/>
        </p:spPr>
      </p:sp>
      <p:sp>
        <p:nvSpPr>
          <p:cNvPr id="5" name="Shape 2"/>
          <p:cNvSpPr/>
          <p:nvPr/>
        </p:nvSpPr>
        <p:spPr>
          <a:xfrm>
            <a:off x="1358622" y="2402681"/>
            <a:ext cx="793790" cy="30480"/>
          </a:xfrm>
          <a:prstGeom prst="roundRect">
            <a:avLst>
              <a:gd name="adj" fmla="val 111628"/>
            </a:avLst>
          </a:prstGeom>
          <a:solidFill>
            <a:srgbClr val="65696B"/>
          </a:solidFill>
          <a:ln/>
        </p:spPr>
      </p:sp>
      <p:sp>
        <p:nvSpPr>
          <p:cNvPr id="6" name="Shape 3"/>
          <p:cNvSpPr/>
          <p:nvPr/>
        </p:nvSpPr>
        <p:spPr>
          <a:xfrm>
            <a:off x="878800" y="2162770"/>
            <a:ext cx="510302" cy="510302"/>
          </a:xfrm>
          <a:prstGeom prst="roundRect">
            <a:avLst>
              <a:gd name="adj" fmla="val 6667"/>
            </a:avLst>
          </a:prstGeom>
          <a:solidFill>
            <a:srgbClr val="4C5052"/>
          </a:solidFill>
          <a:ln/>
        </p:spPr>
      </p:sp>
      <p:sp>
        <p:nvSpPr>
          <p:cNvPr id="7" name="Text 4"/>
          <p:cNvSpPr/>
          <p:nvPr/>
        </p:nvSpPr>
        <p:spPr>
          <a:xfrm>
            <a:off x="1078111" y="2247781"/>
            <a:ext cx="111681" cy="340281"/>
          </a:xfrm>
          <a:prstGeom prst="rect">
            <a:avLst/>
          </a:prstGeom>
          <a:noFill/>
          <a:ln/>
        </p:spPr>
        <p:txBody>
          <a:bodyPr wrap="none" lIns="0" tIns="0" rIns="0" bIns="0" rtlCol="0" anchor="t"/>
          <a:lstStyle/>
          <a:p>
            <a:pPr algn="ctr" indent="0" marL="0">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8" name="Text 5"/>
          <p:cNvSpPr/>
          <p:nvPr/>
        </p:nvSpPr>
        <p:spPr>
          <a:xfrm>
            <a:off x="2381488" y="213443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Browse</a:t>
            </a:r>
            <a:endParaRPr lang="en-US" sz="2200" dirty="0"/>
          </a:p>
        </p:txBody>
      </p:sp>
      <p:sp>
        <p:nvSpPr>
          <p:cNvPr id="9" name="Text 6"/>
          <p:cNvSpPr/>
          <p:nvPr/>
        </p:nvSpPr>
        <p:spPr>
          <a:xfrm>
            <a:off x="2381488" y="2624852"/>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D6D9D7"/>
                </a:solidFill>
                <a:latin typeface="Inter" pitchFamily="34" charset="0"/>
                <a:ea typeface="Inter" pitchFamily="34" charset="-122"/>
                <a:cs typeface="Inter" pitchFamily="34" charset="-120"/>
              </a:rPr>
              <a:t>Explore our extensive collection of flowers, plants, and gifts to find the perfect item for your occasion.</a:t>
            </a:r>
            <a:endParaRPr lang="en-US" sz="1750" dirty="0"/>
          </a:p>
        </p:txBody>
      </p:sp>
      <p:sp>
        <p:nvSpPr>
          <p:cNvPr id="10" name="Shape 7"/>
          <p:cNvSpPr/>
          <p:nvPr/>
        </p:nvSpPr>
        <p:spPr>
          <a:xfrm>
            <a:off x="1358622" y="4299347"/>
            <a:ext cx="793790" cy="30480"/>
          </a:xfrm>
          <a:prstGeom prst="roundRect">
            <a:avLst>
              <a:gd name="adj" fmla="val 111628"/>
            </a:avLst>
          </a:prstGeom>
          <a:solidFill>
            <a:srgbClr val="65696B"/>
          </a:solidFill>
          <a:ln/>
        </p:spPr>
      </p:sp>
      <p:sp>
        <p:nvSpPr>
          <p:cNvPr id="11" name="Shape 8"/>
          <p:cNvSpPr/>
          <p:nvPr/>
        </p:nvSpPr>
        <p:spPr>
          <a:xfrm>
            <a:off x="878800" y="4059436"/>
            <a:ext cx="510302" cy="510302"/>
          </a:xfrm>
          <a:prstGeom prst="roundRect">
            <a:avLst>
              <a:gd name="adj" fmla="val 6667"/>
            </a:avLst>
          </a:prstGeom>
          <a:solidFill>
            <a:srgbClr val="4C5052"/>
          </a:solidFill>
          <a:ln/>
        </p:spPr>
      </p:sp>
      <p:sp>
        <p:nvSpPr>
          <p:cNvPr id="12" name="Text 9"/>
          <p:cNvSpPr/>
          <p:nvPr/>
        </p:nvSpPr>
        <p:spPr>
          <a:xfrm>
            <a:off x="1035725" y="4144447"/>
            <a:ext cx="196334" cy="340281"/>
          </a:xfrm>
          <a:prstGeom prst="rect">
            <a:avLst/>
          </a:prstGeom>
          <a:noFill/>
          <a:ln/>
        </p:spPr>
        <p:txBody>
          <a:bodyPr wrap="none" lIns="0" tIns="0" rIns="0" bIns="0" rtlCol="0" anchor="t"/>
          <a:lstStyle/>
          <a:p>
            <a:pPr algn="ctr" indent="0" marL="0">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3" name="Text 10"/>
          <p:cNvSpPr/>
          <p:nvPr/>
        </p:nvSpPr>
        <p:spPr>
          <a:xfrm>
            <a:off x="2381488" y="403109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Select</a:t>
            </a:r>
            <a:endParaRPr lang="en-US" sz="2200" dirty="0"/>
          </a:p>
        </p:txBody>
      </p:sp>
      <p:sp>
        <p:nvSpPr>
          <p:cNvPr id="14" name="Text 11"/>
          <p:cNvSpPr/>
          <p:nvPr/>
        </p:nvSpPr>
        <p:spPr>
          <a:xfrm>
            <a:off x="2381488" y="4521517"/>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D6D9D7"/>
                </a:solidFill>
                <a:latin typeface="Inter" pitchFamily="34" charset="0"/>
                <a:ea typeface="Inter" pitchFamily="34" charset="-122"/>
                <a:cs typeface="Inter" pitchFamily="34" charset="-120"/>
              </a:rPr>
              <a:t>Customize your order with personalized notes, gift wrapping, and delivery instructions.</a:t>
            </a:r>
            <a:endParaRPr lang="en-US" sz="1750" dirty="0"/>
          </a:p>
        </p:txBody>
      </p:sp>
      <p:sp>
        <p:nvSpPr>
          <p:cNvPr id="15" name="Shape 12"/>
          <p:cNvSpPr/>
          <p:nvPr/>
        </p:nvSpPr>
        <p:spPr>
          <a:xfrm>
            <a:off x="1358622" y="6196013"/>
            <a:ext cx="793790" cy="30480"/>
          </a:xfrm>
          <a:prstGeom prst="roundRect">
            <a:avLst>
              <a:gd name="adj" fmla="val 111628"/>
            </a:avLst>
          </a:prstGeom>
          <a:solidFill>
            <a:srgbClr val="65696B"/>
          </a:solidFill>
          <a:ln/>
        </p:spPr>
      </p:sp>
      <p:sp>
        <p:nvSpPr>
          <p:cNvPr id="16" name="Shape 13"/>
          <p:cNvSpPr/>
          <p:nvPr/>
        </p:nvSpPr>
        <p:spPr>
          <a:xfrm>
            <a:off x="878800" y="5956102"/>
            <a:ext cx="510302" cy="510302"/>
          </a:xfrm>
          <a:prstGeom prst="roundRect">
            <a:avLst>
              <a:gd name="adj" fmla="val 6667"/>
            </a:avLst>
          </a:prstGeom>
          <a:solidFill>
            <a:srgbClr val="4C5052"/>
          </a:solidFill>
          <a:ln/>
        </p:spPr>
      </p:sp>
      <p:sp>
        <p:nvSpPr>
          <p:cNvPr id="17" name="Text 14"/>
          <p:cNvSpPr/>
          <p:nvPr/>
        </p:nvSpPr>
        <p:spPr>
          <a:xfrm>
            <a:off x="1032867" y="6041112"/>
            <a:ext cx="202168" cy="340281"/>
          </a:xfrm>
          <a:prstGeom prst="rect">
            <a:avLst/>
          </a:prstGeom>
          <a:noFill/>
          <a:ln/>
        </p:spPr>
        <p:txBody>
          <a:bodyPr wrap="none" lIns="0" tIns="0" rIns="0" bIns="0" rtlCol="0" anchor="t"/>
          <a:lstStyle/>
          <a:p>
            <a:pPr algn="ctr" indent="0" marL="0">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8" name="Text 15"/>
          <p:cNvSpPr/>
          <p:nvPr/>
        </p:nvSpPr>
        <p:spPr>
          <a:xfrm>
            <a:off x="2381488" y="592776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Checkout</a:t>
            </a:r>
            <a:endParaRPr lang="en-US" sz="2200" dirty="0"/>
          </a:p>
        </p:txBody>
      </p:sp>
      <p:sp>
        <p:nvSpPr>
          <p:cNvPr id="19" name="Text 16"/>
          <p:cNvSpPr/>
          <p:nvPr/>
        </p:nvSpPr>
        <p:spPr>
          <a:xfrm>
            <a:off x="2381488" y="6418183"/>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D6D9D7"/>
                </a:solidFill>
                <a:latin typeface="Inter" pitchFamily="34" charset="0"/>
                <a:ea typeface="Inter" pitchFamily="34" charset="-122"/>
                <a:cs typeface="Inter" pitchFamily="34" charset="-120"/>
              </a:rPr>
              <a:t>Securely complete your purchase using your preferred payment method.</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00445" y="872014"/>
            <a:ext cx="5511879" cy="625316"/>
          </a:xfrm>
          <a:prstGeom prst="rect">
            <a:avLst/>
          </a:prstGeom>
          <a:noFill/>
          <a:ln/>
        </p:spPr>
        <p:txBody>
          <a:bodyPr wrap="none" lIns="0" tIns="0" rIns="0" bIns="0" rtlCol="0" anchor="t"/>
          <a:lstStyle/>
          <a:p>
            <a:pPr indent="0" marL="0">
              <a:lnSpc>
                <a:spcPts val="4900"/>
              </a:lnSpc>
              <a:buNone/>
            </a:pPr>
            <a:r>
              <a:rPr lang="en-US" sz="3900" dirty="0">
                <a:solidFill>
                  <a:srgbClr val="F7F7F8"/>
                </a:solidFill>
                <a:latin typeface="DM Sans Medium" pitchFamily="34" charset="0"/>
                <a:ea typeface="DM Sans Medium" pitchFamily="34" charset="-122"/>
                <a:cs typeface="DM Sans Medium" pitchFamily="34" charset="-120"/>
              </a:rPr>
              <a:t>Delivery and Fulfillment</a:t>
            </a:r>
            <a:endParaRPr lang="en-US" sz="3900" dirty="0"/>
          </a:p>
        </p:txBody>
      </p:sp>
      <p:pic>
        <p:nvPicPr>
          <p:cNvPr id="4" name="Image 1" descr="preencoded.png">    </p:cNvPr>
          <p:cNvPicPr>
            <a:picLocks noChangeAspect="1"/>
          </p:cNvPicPr>
          <p:nvPr/>
        </p:nvPicPr>
        <p:blipFill>
          <a:blip r:embed="rId2"/>
          <a:stretch>
            <a:fillRect/>
          </a:stretch>
        </p:blipFill>
        <p:spPr>
          <a:xfrm>
            <a:off x="700445" y="1797487"/>
            <a:ext cx="500301" cy="500301"/>
          </a:xfrm>
          <a:prstGeom prst="rect">
            <a:avLst/>
          </a:prstGeom>
        </p:spPr>
      </p:pic>
      <p:sp>
        <p:nvSpPr>
          <p:cNvPr id="5" name="Text 1"/>
          <p:cNvSpPr/>
          <p:nvPr/>
        </p:nvSpPr>
        <p:spPr>
          <a:xfrm>
            <a:off x="700445" y="2497812"/>
            <a:ext cx="2501741" cy="312658"/>
          </a:xfrm>
          <a:prstGeom prst="rect">
            <a:avLst/>
          </a:prstGeom>
          <a:noFill/>
          <a:ln/>
        </p:spPr>
        <p:txBody>
          <a:bodyPr wrap="none" lIns="0" tIns="0" rIns="0" bIns="0" rtlCol="0" anchor="t"/>
          <a:lstStyle/>
          <a:p>
            <a:pPr algn="l" indent="0" marL="0">
              <a:lnSpc>
                <a:spcPts val="2450"/>
              </a:lnSpc>
              <a:buNone/>
            </a:pPr>
            <a:r>
              <a:rPr lang="en-US" sz="1950" dirty="0">
                <a:solidFill>
                  <a:srgbClr val="D6D9D7"/>
                </a:solidFill>
                <a:latin typeface="DM Sans Medium" pitchFamily="34" charset="0"/>
                <a:ea typeface="DM Sans Medium" pitchFamily="34" charset="-122"/>
                <a:cs typeface="DM Sans Medium" pitchFamily="34" charset="-120"/>
              </a:rPr>
              <a:t>Same-Day Delivery</a:t>
            </a:r>
            <a:endParaRPr lang="en-US" sz="1950" dirty="0"/>
          </a:p>
        </p:txBody>
      </p:sp>
      <p:sp>
        <p:nvSpPr>
          <p:cNvPr id="6" name="Text 2"/>
          <p:cNvSpPr/>
          <p:nvPr/>
        </p:nvSpPr>
        <p:spPr>
          <a:xfrm>
            <a:off x="700445" y="2930485"/>
            <a:ext cx="7743111" cy="320159"/>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In select areas, we offer same-day delivery to ensure your order arrives on time.</a:t>
            </a:r>
            <a:endParaRPr lang="en-US" sz="1550" dirty="0"/>
          </a:p>
        </p:txBody>
      </p:sp>
      <p:pic>
        <p:nvPicPr>
          <p:cNvPr id="7" name="Image 2" descr="preencoded.png">    </p:cNvPr>
          <p:cNvPicPr>
            <a:picLocks noChangeAspect="1"/>
          </p:cNvPicPr>
          <p:nvPr/>
        </p:nvPicPr>
        <p:blipFill>
          <a:blip r:embed="rId3"/>
          <a:stretch>
            <a:fillRect/>
          </a:stretch>
        </p:blipFill>
        <p:spPr>
          <a:xfrm>
            <a:off x="700445" y="3850958"/>
            <a:ext cx="500301" cy="500301"/>
          </a:xfrm>
          <a:prstGeom prst="rect">
            <a:avLst/>
          </a:prstGeom>
        </p:spPr>
      </p:pic>
      <p:sp>
        <p:nvSpPr>
          <p:cNvPr id="8" name="Text 3"/>
          <p:cNvSpPr/>
          <p:nvPr/>
        </p:nvSpPr>
        <p:spPr>
          <a:xfrm>
            <a:off x="700445" y="4551283"/>
            <a:ext cx="2501741" cy="312658"/>
          </a:xfrm>
          <a:prstGeom prst="rect">
            <a:avLst/>
          </a:prstGeom>
          <a:noFill/>
          <a:ln/>
        </p:spPr>
        <p:txBody>
          <a:bodyPr wrap="none" lIns="0" tIns="0" rIns="0" bIns="0" rtlCol="0" anchor="t"/>
          <a:lstStyle/>
          <a:p>
            <a:pPr algn="l" indent="0" marL="0">
              <a:lnSpc>
                <a:spcPts val="2450"/>
              </a:lnSpc>
              <a:buNone/>
            </a:pPr>
            <a:r>
              <a:rPr lang="en-US" sz="1950" dirty="0">
                <a:solidFill>
                  <a:srgbClr val="D6D9D7"/>
                </a:solidFill>
                <a:latin typeface="DM Sans Medium" pitchFamily="34" charset="0"/>
                <a:ea typeface="DM Sans Medium" pitchFamily="34" charset="-122"/>
                <a:cs typeface="DM Sans Medium" pitchFamily="34" charset="-120"/>
              </a:rPr>
              <a:t>Scheduled Delivery</a:t>
            </a:r>
            <a:endParaRPr lang="en-US" sz="1950" dirty="0"/>
          </a:p>
        </p:txBody>
      </p:sp>
      <p:sp>
        <p:nvSpPr>
          <p:cNvPr id="9" name="Text 4"/>
          <p:cNvSpPr/>
          <p:nvPr/>
        </p:nvSpPr>
        <p:spPr>
          <a:xfrm>
            <a:off x="700445" y="4983956"/>
            <a:ext cx="7743111" cy="320159"/>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Choose a specific date and time for your delivery to fit your schedule.</a:t>
            </a:r>
            <a:endParaRPr lang="en-US" sz="1550" dirty="0"/>
          </a:p>
        </p:txBody>
      </p:sp>
      <p:pic>
        <p:nvPicPr>
          <p:cNvPr id="10" name="Image 3" descr="preencoded.png">    </p:cNvPr>
          <p:cNvPicPr>
            <a:picLocks noChangeAspect="1"/>
          </p:cNvPicPr>
          <p:nvPr/>
        </p:nvPicPr>
        <p:blipFill>
          <a:blip r:embed="rId4"/>
          <a:stretch>
            <a:fillRect/>
          </a:stretch>
        </p:blipFill>
        <p:spPr>
          <a:xfrm>
            <a:off x="700445" y="5904428"/>
            <a:ext cx="500301" cy="500301"/>
          </a:xfrm>
          <a:prstGeom prst="rect">
            <a:avLst/>
          </a:prstGeom>
        </p:spPr>
      </p:pic>
      <p:sp>
        <p:nvSpPr>
          <p:cNvPr id="11" name="Text 5"/>
          <p:cNvSpPr/>
          <p:nvPr/>
        </p:nvSpPr>
        <p:spPr>
          <a:xfrm>
            <a:off x="700445" y="6604754"/>
            <a:ext cx="2501741" cy="312658"/>
          </a:xfrm>
          <a:prstGeom prst="rect">
            <a:avLst/>
          </a:prstGeom>
          <a:noFill/>
          <a:ln/>
        </p:spPr>
        <p:txBody>
          <a:bodyPr wrap="none" lIns="0" tIns="0" rIns="0" bIns="0" rtlCol="0" anchor="t"/>
          <a:lstStyle/>
          <a:p>
            <a:pPr algn="l" indent="0" marL="0">
              <a:lnSpc>
                <a:spcPts val="2450"/>
              </a:lnSpc>
              <a:buNone/>
            </a:pPr>
            <a:r>
              <a:rPr lang="en-US" sz="1950" dirty="0">
                <a:solidFill>
                  <a:srgbClr val="D6D9D7"/>
                </a:solidFill>
                <a:latin typeface="DM Sans Medium" pitchFamily="34" charset="0"/>
                <a:ea typeface="DM Sans Medium" pitchFamily="34" charset="-122"/>
                <a:cs typeface="DM Sans Medium" pitchFamily="34" charset="-120"/>
              </a:rPr>
              <a:t>Gift Packaging</a:t>
            </a:r>
            <a:endParaRPr lang="en-US" sz="1950" dirty="0"/>
          </a:p>
        </p:txBody>
      </p:sp>
      <p:sp>
        <p:nvSpPr>
          <p:cNvPr id="12" name="Text 6"/>
          <p:cNvSpPr/>
          <p:nvPr/>
        </p:nvSpPr>
        <p:spPr>
          <a:xfrm>
            <a:off x="700445" y="7037427"/>
            <a:ext cx="7743111" cy="320159"/>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Our team carefully packages your order to ensure it arrives in pristine condition.</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810119"/>
            <a:ext cx="12920305" cy="708779"/>
          </a:xfrm>
          <a:prstGeom prst="rect">
            <a:avLst/>
          </a:prstGeom>
          <a:noFill/>
          <a:ln/>
        </p:spPr>
        <p:txBody>
          <a:bodyPr wrap="none" lIns="0" tIns="0" rIns="0" bIns="0" rtlCol="0" anchor="t"/>
          <a:lstStyle/>
          <a:p>
            <a:pPr indent="0" marL="0">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Secure Payments and Customer Data Protection</a:t>
            </a:r>
            <a:endParaRPr lang="en-US" sz="4450" dirty="0"/>
          </a:p>
        </p:txBody>
      </p:sp>
      <p:sp>
        <p:nvSpPr>
          <p:cNvPr id="4" name="Shape 1"/>
          <p:cNvSpPr/>
          <p:nvPr/>
        </p:nvSpPr>
        <p:spPr>
          <a:xfrm>
            <a:off x="793790" y="4859060"/>
            <a:ext cx="4196358" cy="2395657"/>
          </a:xfrm>
          <a:prstGeom prst="roundRect">
            <a:avLst>
              <a:gd name="adj" fmla="val 1420"/>
            </a:avLst>
          </a:prstGeom>
          <a:solidFill>
            <a:srgbClr val="4C5052"/>
          </a:solidFill>
          <a:ln/>
        </p:spPr>
      </p:sp>
      <p:sp>
        <p:nvSpPr>
          <p:cNvPr id="5" name="Text 2"/>
          <p:cNvSpPr/>
          <p:nvPr/>
        </p:nvSpPr>
        <p:spPr>
          <a:xfrm>
            <a:off x="1020604" y="508587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Payment Security</a:t>
            </a:r>
            <a:endParaRPr lang="en-US" sz="2200" dirty="0"/>
          </a:p>
        </p:txBody>
      </p:sp>
      <p:sp>
        <p:nvSpPr>
          <p:cNvPr id="6" name="Text 3"/>
          <p:cNvSpPr/>
          <p:nvPr/>
        </p:nvSpPr>
        <p:spPr>
          <a:xfrm>
            <a:off x="1020604" y="5576292"/>
            <a:ext cx="3742730" cy="1451610"/>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We use industry-standard encryption and secure payment gateways to protect your financial information.</a:t>
            </a:r>
            <a:endParaRPr lang="en-US" sz="1750" dirty="0"/>
          </a:p>
        </p:txBody>
      </p:sp>
      <p:sp>
        <p:nvSpPr>
          <p:cNvPr id="7" name="Shape 4"/>
          <p:cNvSpPr/>
          <p:nvPr/>
        </p:nvSpPr>
        <p:spPr>
          <a:xfrm>
            <a:off x="5216962" y="4859060"/>
            <a:ext cx="4196358" cy="2395657"/>
          </a:xfrm>
          <a:prstGeom prst="roundRect">
            <a:avLst>
              <a:gd name="adj" fmla="val 1420"/>
            </a:avLst>
          </a:prstGeom>
          <a:solidFill>
            <a:srgbClr val="4C5052"/>
          </a:solidFill>
          <a:ln/>
        </p:spPr>
      </p:sp>
      <p:sp>
        <p:nvSpPr>
          <p:cNvPr id="8" name="Text 5"/>
          <p:cNvSpPr/>
          <p:nvPr/>
        </p:nvSpPr>
        <p:spPr>
          <a:xfrm>
            <a:off x="5443776" y="508587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Privacy Policy</a:t>
            </a:r>
            <a:endParaRPr lang="en-US" sz="2200" dirty="0"/>
          </a:p>
        </p:txBody>
      </p:sp>
      <p:sp>
        <p:nvSpPr>
          <p:cNvPr id="9" name="Text 6"/>
          <p:cNvSpPr/>
          <p:nvPr/>
        </p:nvSpPr>
        <p:spPr>
          <a:xfrm>
            <a:off x="5443776" y="5576292"/>
            <a:ext cx="3742730" cy="1451610"/>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Your personal data is kept confidential and is never shared with third parties without your consent.</a:t>
            </a:r>
            <a:endParaRPr lang="en-US" sz="1750" dirty="0"/>
          </a:p>
        </p:txBody>
      </p:sp>
      <p:sp>
        <p:nvSpPr>
          <p:cNvPr id="10" name="Shape 7"/>
          <p:cNvSpPr/>
          <p:nvPr/>
        </p:nvSpPr>
        <p:spPr>
          <a:xfrm>
            <a:off x="9640133" y="4859060"/>
            <a:ext cx="4196358" cy="2395657"/>
          </a:xfrm>
          <a:prstGeom prst="roundRect">
            <a:avLst>
              <a:gd name="adj" fmla="val 1420"/>
            </a:avLst>
          </a:prstGeom>
          <a:solidFill>
            <a:srgbClr val="4C5052"/>
          </a:solidFill>
          <a:ln/>
        </p:spPr>
      </p:sp>
      <p:sp>
        <p:nvSpPr>
          <p:cNvPr id="11" name="Text 8"/>
          <p:cNvSpPr/>
          <p:nvPr/>
        </p:nvSpPr>
        <p:spPr>
          <a:xfrm>
            <a:off x="9866948" y="508587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Customer Support</a:t>
            </a:r>
            <a:endParaRPr lang="en-US" sz="2200" dirty="0"/>
          </a:p>
        </p:txBody>
      </p:sp>
      <p:sp>
        <p:nvSpPr>
          <p:cNvPr id="12" name="Text 9"/>
          <p:cNvSpPr/>
          <p:nvPr/>
        </p:nvSpPr>
        <p:spPr>
          <a:xfrm>
            <a:off x="9866948" y="5576292"/>
            <a:ext cx="3742730" cy="1088708"/>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Our dedicated customer service team is available to assist you with any questions or concerns.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3073" y="608290"/>
            <a:ext cx="7597854" cy="1380411"/>
          </a:xfrm>
          <a:prstGeom prst="rect">
            <a:avLst/>
          </a:prstGeom>
          <a:noFill/>
          <a:ln/>
        </p:spPr>
        <p:txBody>
          <a:bodyPr wrap="square" lIns="0" tIns="0" rIns="0" bIns="0" rtlCol="0" anchor="t"/>
          <a:lstStyle/>
          <a:p>
            <a:pPr indent="0" marL="0">
              <a:lnSpc>
                <a:spcPts val="5400"/>
              </a:lnSpc>
              <a:buNone/>
            </a:pPr>
            <a:r>
              <a:rPr lang="en-US" sz="4300" dirty="0">
                <a:solidFill>
                  <a:srgbClr val="F7F7F8"/>
                </a:solidFill>
                <a:latin typeface="DM Sans Medium" pitchFamily="34" charset="0"/>
                <a:ea typeface="DM Sans Medium" pitchFamily="34" charset="-122"/>
                <a:cs typeface="DM Sans Medium" pitchFamily="34" charset="-120"/>
              </a:rPr>
              <a:t>Personalization and Customization Options</a:t>
            </a:r>
            <a:endParaRPr lang="en-US" sz="4300" dirty="0"/>
          </a:p>
        </p:txBody>
      </p:sp>
      <p:pic>
        <p:nvPicPr>
          <p:cNvPr id="4" name="Image 1" descr="preencoded.png">    </p:cNvPr>
          <p:cNvPicPr>
            <a:picLocks noChangeAspect="1"/>
          </p:cNvPicPr>
          <p:nvPr/>
        </p:nvPicPr>
        <p:blipFill>
          <a:blip r:embed="rId2"/>
          <a:stretch>
            <a:fillRect/>
          </a:stretch>
        </p:blipFill>
        <p:spPr>
          <a:xfrm>
            <a:off x="773073" y="2319933"/>
            <a:ext cx="1104424" cy="1767126"/>
          </a:xfrm>
          <a:prstGeom prst="rect">
            <a:avLst/>
          </a:prstGeom>
        </p:spPr>
      </p:pic>
      <p:sp>
        <p:nvSpPr>
          <p:cNvPr id="5" name="Text 1"/>
          <p:cNvSpPr/>
          <p:nvPr/>
        </p:nvSpPr>
        <p:spPr>
          <a:xfrm>
            <a:off x="2208728" y="2540794"/>
            <a:ext cx="2761178" cy="345043"/>
          </a:xfrm>
          <a:prstGeom prst="rect">
            <a:avLst/>
          </a:prstGeom>
          <a:noFill/>
          <a:ln/>
        </p:spPr>
        <p:txBody>
          <a:bodyPr wrap="none" lIns="0" tIns="0" rIns="0" bIns="0" rtlCol="0" anchor="t"/>
          <a:lstStyle/>
          <a:p>
            <a:pPr algn="l" indent="0" marL="0">
              <a:lnSpc>
                <a:spcPts val="2700"/>
              </a:lnSpc>
              <a:buNone/>
            </a:pPr>
            <a:r>
              <a:rPr lang="en-US" sz="2150" dirty="0">
                <a:solidFill>
                  <a:srgbClr val="D6D9D7"/>
                </a:solidFill>
                <a:latin typeface="DM Sans Medium" pitchFamily="34" charset="0"/>
                <a:ea typeface="DM Sans Medium" pitchFamily="34" charset="-122"/>
                <a:cs typeface="DM Sans Medium" pitchFamily="34" charset="-120"/>
              </a:rPr>
              <a:t>Custom Notes</a:t>
            </a:r>
            <a:endParaRPr lang="en-US" sz="2150" dirty="0"/>
          </a:p>
        </p:txBody>
      </p:sp>
      <p:sp>
        <p:nvSpPr>
          <p:cNvPr id="6" name="Text 2"/>
          <p:cNvSpPr/>
          <p:nvPr/>
        </p:nvSpPr>
        <p:spPr>
          <a:xfrm>
            <a:off x="2208728" y="3018353"/>
            <a:ext cx="6162199" cy="706755"/>
          </a:xfrm>
          <a:prstGeom prst="rect">
            <a:avLst/>
          </a:prstGeom>
          <a:noFill/>
          <a:ln/>
        </p:spPr>
        <p:txBody>
          <a:bodyPr wrap="square" lIns="0" tIns="0" rIns="0" bIns="0" rtlCol="0" anchor="t"/>
          <a:lstStyle/>
          <a:p>
            <a:pPr algn="l" indent="0" marL="0">
              <a:lnSpc>
                <a:spcPts val="2750"/>
              </a:lnSpc>
              <a:buNone/>
            </a:pPr>
            <a:r>
              <a:rPr lang="en-US" sz="1700" dirty="0">
                <a:solidFill>
                  <a:srgbClr val="D6D9D7"/>
                </a:solidFill>
                <a:latin typeface="Inter" pitchFamily="34" charset="0"/>
                <a:ea typeface="Inter" pitchFamily="34" charset="-122"/>
                <a:cs typeface="Inter" pitchFamily="34" charset="-120"/>
              </a:rPr>
              <a:t>Include a personalized message to make your gift even more meaningful.</a:t>
            </a:r>
            <a:endParaRPr lang="en-US" sz="1700" dirty="0"/>
          </a:p>
        </p:txBody>
      </p:sp>
      <p:pic>
        <p:nvPicPr>
          <p:cNvPr id="7" name="Image 2" descr="preencoded.png">    </p:cNvPr>
          <p:cNvPicPr>
            <a:picLocks noChangeAspect="1"/>
          </p:cNvPicPr>
          <p:nvPr/>
        </p:nvPicPr>
        <p:blipFill>
          <a:blip r:embed="rId3"/>
          <a:stretch>
            <a:fillRect/>
          </a:stretch>
        </p:blipFill>
        <p:spPr>
          <a:xfrm>
            <a:off x="773073" y="4087058"/>
            <a:ext cx="1104424" cy="1767126"/>
          </a:xfrm>
          <a:prstGeom prst="rect">
            <a:avLst/>
          </a:prstGeom>
        </p:spPr>
      </p:pic>
      <p:sp>
        <p:nvSpPr>
          <p:cNvPr id="8" name="Text 3"/>
          <p:cNvSpPr/>
          <p:nvPr/>
        </p:nvSpPr>
        <p:spPr>
          <a:xfrm>
            <a:off x="2208728" y="4307919"/>
            <a:ext cx="2761178" cy="345043"/>
          </a:xfrm>
          <a:prstGeom prst="rect">
            <a:avLst/>
          </a:prstGeom>
          <a:noFill/>
          <a:ln/>
        </p:spPr>
        <p:txBody>
          <a:bodyPr wrap="none" lIns="0" tIns="0" rIns="0" bIns="0" rtlCol="0" anchor="t"/>
          <a:lstStyle/>
          <a:p>
            <a:pPr algn="l" indent="0" marL="0">
              <a:lnSpc>
                <a:spcPts val="2700"/>
              </a:lnSpc>
              <a:buNone/>
            </a:pPr>
            <a:r>
              <a:rPr lang="en-US" sz="2150" dirty="0">
                <a:solidFill>
                  <a:srgbClr val="D6D9D7"/>
                </a:solidFill>
                <a:latin typeface="DM Sans Medium" pitchFamily="34" charset="0"/>
                <a:ea typeface="DM Sans Medium" pitchFamily="34" charset="-122"/>
                <a:cs typeface="DM Sans Medium" pitchFamily="34" charset="-120"/>
              </a:rPr>
              <a:t>Gift Wrapping</a:t>
            </a:r>
            <a:endParaRPr lang="en-US" sz="2150" dirty="0"/>
          </a:p>
        </p:txBody>
      </p:sp>
      <p:sp>
        <p:nvSpPr>
          <p:cNvPr id="9" name="Text 4"/>
          <p:cNvSpPr/>
          <p:nvPr/>
        </p:nvSpPr>
        <p:spPr>
          <a:xfrm>
            <a:off x="2208728" y="4785479"/>
            <a:ext cx="6162199" cy="706755"/>
          </a:xfrm>
          <a:prstGeom prst="rect">
            <a:avLst/>
          </a:prstGeom>
          <a:noFill/>
          <a:ln/>
        </p:spPr>
        <p:txBody>
          <a:bodyPr wrap="square" lIns="0" tIns="0" rIns="0" bIns="0" rtlCol="0" anchor="t"/>
          <a:lstStyle/>
          <a:p>
            <a:pPr algn="l" indent="0" marL="0">
              <a:lnSpc>
                <a:spcPts val="2750"/>
              </a:lnSpc>
              <a:buNone/>
            </a:pPr>
            <a:r>
              <a:rPr lang="en-US" sz="1700" dirty="0">
                <a:solidFill>
                  <a:srgbClr val="D6D9D7"/>
                </a:solidFill>
                <a:latin typeface="Inter" pitchFamily="34" charset="0"/>
                <a:ea typeface="Inter" pitchFamily="34" charset="-122"/>
                <a:cs typeface="Inter" pitchFamily="34" charset="-120"/>
              </a:rPr>
              <a:t>Choose from a variety of elegant wrapping options to elevate your presentation.</a:t>
            </a:r>
            <a:endParaRPr lang="en-US" sz="1700" dirty="0"/>
          </a:p>
        </p:txBody>
      </p:sp>
      <p:pic>
        <p:nvPicPr>
          <p:cNvPr id="10" name="Image 3" descr="preencoded.png">    </p:cNvPr>
          <p:cNvPicPr>
            <a:picLocks noChangeAspect="1"/>
          </p:cNvPicPr>
          <p:nvPr/>
        </p:nvPicPr>
        <p:blipFill>
          <a:blip r:embed="rId4"/>
          <a:stretch>
            <a:fillRect/>
          </a:stretch>
        </p:blipFill>
        <p:spPr>
          <a:xfrm>
            <a:off x="773073" y="5854184"/>
            <a:ext cx="1104424" cy="1767126"/>
          </a:xfrm>
          <a:prstGeom prst="rect">
            <a:avLst/>
          </a:prstGeom>
        </p:spPr>
      </p:pic>
      <p:sp>
        <p:nvSpPr>
          <p:cNvPr id="11" name="Text 5"/>
          <p:cNvSpPr/>
          <p:nvPr/>
        </p:nvSpPr>
        <p:spPr>
          <a:xfrm>
            <a:off x="2208728" y="6075045"/>
            <a:ext cx="2761178" cy="345043"/>
          </a:xfrm>
          <a:prstGeom prst="rect">
            <a:avLst/>
          </a:prstGeom>
          <a:noFill/>
          <a:ln/>
        </p:spPr>
        <p:txBody>
          <a:bodyPr wrap="none" lIns="0" tIns="0" rIns="0" bIns="0" rtlCol="0" anchor="t"/>
          <a:lstStyle/>
          <a:p>
            <a:pPr algn="l" indent="0" marL="0">
              <a:lnSpc>
                <a:spcPts val="2700"/>
              </a:lnSpc>
              <a:buNone/>
            </a:pPr>
            <a:r>
              <a:rPr lang="en-US" sz="2150" dirty="0">
                <a:solidFill>
                  <a:srgbClr val="D6D9D7"/>
                </a:solidFill>
                <a:latin typeface="DM Sans Medium" pitchFamily="34" charset="0"/>
                <a:ea typeface="DM Sans Medium" pitchFamily="34" charset="-122"/>
                <a:cs typeface="DM Sans Medium" pitchFamily="34" charset="-120"/>
              </a:rPr>
              <a:t>Subscription Plans</a:t>
            </a:r>
            <a:endParaRPr lang="en-US" sz="2150" dirty="0"/>
          </a:p>
        </p:txBody>
      </p:sp>
      <p:sp>
        <p:nvSpPr>
          <p:cNvPr id="12" name="Text 6"/>
          <p:cNvSpPr/>
          <p:nvPr/>
        </p:nvSpPr>
        <p:spPr>
          <a:xfrm>
            <a:off x="2208728" y="6552605"/>
            <a:ext cx="6162199" cy="706755"/>
          </a:xfrm>
          <a:prstGeom prst="rect">
            <a:avLst/>
          </a:prstGeom>
          <a:noFill/>
          <a:ln/>
        </p:spPr>
        <p:txBody>
          <a:bodyPr wrap="square" lIns="0" tIns="0" rIns="0" bIns="0" rtlCol="0" anchor="t"/>
          <a:lstStyle/>
          <a:p>
            <a:pPr algn="l" indent="0" marL="0">
              <a:lnSpc>
                <a:spcPts val="2750"/>
              </a:lnSpc>
              <a:buNone/>
            </a:pPr>
            <a:r>
              <a:rPr lang="en-US" sz="1700" dirty="0">
                <a:solidFill>
                  <a:srgbClr val="D6D9D7"/>
                </a:solidFill>
                <a:latin typeface="Inter" pitchFamily="34" charset="0"/>
                <a:ea typeface="Inter" pitchFamily="34" charset="-122"/>
                <a:cs typeface="Inter" pitchFamily="34" charset="-120"/>
              </a:rPr>
              <a:t>Enjoy regular flower or gift deliveries with our convenient subscription services.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864525"/>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Conclusion</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D6D9D7"/>
                </a:solidFill>
                <a:latin typeface="Inter" pitchFamily="34" charset="0"/>
                <a:ea typeface="Inter" pitchFamily="34" charset="-122"/>
                <a:cs typeface="Inter" pitchFamily="34" charset="-120"/>
              </a:rPr>
              <a:t>At our online flower and gift ordering system, we are committed to making every occasion special. With our wide selection, personalization options, and reliable delivery, we strive to exceed your expectations and bring joy to your loved ones.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2024-11-23T04:49:05Z</dcterms:created>
  <dcterms:modified xsi:type="dcterms:W3CDTF">2024-11-23T04:49:05Z</dcterms:modified>
</cp:coreProperties>
</file>